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7"/>
  </p:notesMasterIdLst>
  <p:sldIdLst>
    <p:sldId id="256" r:id="rId3"/>
    <p:sldId id="272" r:id="rId4"/>
    <p:sldId id="266" r:id="rId5"/>
    <p:sldId id="265" r:id="rId6"/>
    <p:sldId id="267" r:id="rId7"/>
    <p:sldId id="269" r:id="rId8"/>
    <p:sldId id="260" r:id="rId9"/>
    <p:sldId id="259" r:id="rId10"/>
    <p:sldId id="261" r:id="rId11"/>
    <p:sldId id="262" r:id="rId12"/>
    <p:sldId id="263" r:id="rId13"/>
    <p:sldId id="264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8"/>
    <p:restoredTop sz="74857"/>
  </p:normalViewPr>
  <p:slideViewPr>
    <p:cSldViewPr snapToGrid="0" snapToObjects="1">
      <p:cViewPr varScale="1">
        <p:scale>
          <a:sx n="70" d="100"/>
          <a:sy n="70" d="100"/>
        </p:scale>
        <p:origin x="19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C5111-B07E-5040-9BF5-DAC170340F5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F3D42-F393-D64F-B902-A16917465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67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ever code in any programming language? </a:t>
            </a:r>
          </a:p>
          <a:p>
            <a:r>
              <a:rPr lang="en-US" dirty="0"/>
              <a:t>Did you ever code in python? </a:t>
            </a:r>
          </a:p>
          <a:p>
            <a:r>
              <a:rPr lang="en-US" dirty="0"/>
              <a:t>Have you ever run a Landscape Evolution Model? </a:t>
            </a:r>
          </a:p>
          <a:p>
            <a:r>
              <a:rPr lang="en-US" dirty="0"/>
              <a:t>Have you ever used the </a:t>
            </a:r>
            <a:r>
              <a:rPr lang="en-US" dirty="0" err="1"/>
              <a:t>Landlab</a:t>
            </a:r>
            <a:r>
              <a:rPr lang="en-US" dirty="0"/>
              <a:t> open-source Python-language package</a:t>
            </a:r>
          </a:p>
          <a:p>
            <a:r>
              <a:rPr lang="en-US" dirty="0"/>
              <a:t>Have you ever made your own LEM?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seems that LEMs are pretty useful tools. </a:t>
            </a:r>
          </a:p>
          <a:p>
            <a:r>
              <a:rPr lang="en-US" dirty="0"/>
              <a:t>Why would you use LEMs? Because they: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provide insight into the geomorphic history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create testable predictions of landform development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demonstrate the consequences of current geomorphic process theory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spark imagination through hypothetical scenarios</a:t>
            </a:r>
          </a:p>
          <a:p>
            <a:r>
              <a:rPr lang="en-US" dirty="0"/>
              <a:t> </a:t>
            </a:r>
          </a:p>
          <a:p>
            <a:br>
              <a:rPr lang="en-US" dirty="0"/>
            </a:br>
            <a:r>
              <a:rPr lang="en-US" dirty="0"/>
              <a:t>What do you consider most challenging in applying it to your research question?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3D42-F393-D64F-B902-A169174654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the messenger, don’t want to steal their thunder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3D42-F393-D64F-B902-A169174654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2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why 28 models?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3D42-F393-D64F-B902-A169174654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Terrainbento</a:t>
            </a:r>
            <a:r>
              <a:rPr lang="en-US" dirty="0"/>
              <a:t> is an extensible framework: base classes that treat the elements common to all numerical models (such as input/output and boundary conditions) make it possible to create a new numerical model without reinventing these common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3D42-F393-D64F-B902-A169174654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binary options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thatform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basis for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terrainbento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1.0 constituent model pro-grams are listed in Table 1. In Table 1, option B in each row usually represents a more sophisticated choice than option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may bring more realism, but generally involves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3D42-F393-D64F-B902-A169174654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43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3D42-F393-D64F-B902-A169174654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14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3D42-F393-D64F-B902-A169174654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1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3F22-079F-C640-84C7-9D757E51F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9FF9D-FA6B-8348-80A9-F6CDF3E2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47E5C-3B70-834B-9E92-2809E1A3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F9DB9-9F89-8D4D-AA8F-C168C8FA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14E40-7022-364F-AA44-37788574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5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03C6-CFB6-8243-9B00-4868B89A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EA7E1-1204-8646-AEE2-0CCC71E4D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CF56D-32BE-3342-BA65-65C0E288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43EF3-DAEE-5548-B830-75F32B4C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67462-DAF9-7F46-AEFB-B04D4043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0F444-0A37-1841-99ED-CB5CB3988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F9460-5FD3-9F48-9BE8-A1378B3E8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006D1-CFA6-FC4A-90EA-F65C65BB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F69D4-026E-6D47-A012-05110061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77909-7B9D-8B4E-B070-E2A0D09B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9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A2011-79E0-BB43-B006-D162A2CBF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40FC65-D37C-0B41-AF9C-FCA87B245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C714D-CB94-CF43-B3BE-2FF0E543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07E85-4FA1-8B4A-986C-3BB802EA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AA5C3-051E-9749-8185-DA4929D5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32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2E50-93F6-9241-B36D-5C00C70A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3B482-D56D-E241-BD5A-D55A6ABBA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D2B49-7654-5242-870C-7A2DD8177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7E867-9439-8D4D-80A2-B7AC0C441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7A955-10F2-4840-8D9A-DDFF10F8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99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8A86-DED1-FA47-AB40-83954B93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701D-1E9A-5B40-8E79-E08A9B6E4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7D645-10FB-CB4C-90B1-222640B9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1972-39B5-ED45-BA45-AB6BA512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28215-6B32-F449-8BE2-8B8C1081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6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CC0D-C5D7-B646-8CEA-47D3238F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40137-B92F-2942-9967-14186E080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465DF-A6B3-F744-AF92-A5B79005E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7DB4B-0629-7148-95F7-74A9F0C32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D1237-A5E3-004E-9899-CC26780B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C909B-F3CE-174A-980A-821359BD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7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C02A-E231-0549-A17C-2030B2BC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AFBA0-F11B-1A43-ADC6-3210900F4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929BA-68DD-2445-943C-52AD3F2FC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42256-BAEF-6A4E-A416-42BED8BEB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1A737-1614-2344-8630-E658EAB04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BFE0A-8198-3446-BFCD-B0A5E0D0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1BF470-B0C3-3E4C-BC99-DAA6E5B5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C96CA-F89F-374C-A5A2-F7302CB9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57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BB26-5677-5245-A206-7DF4B927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5D2B5-6626-8C4F-AAFB-2BDFA8540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F20A8-4825-B145-A0E5-19D07235E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9368E-A5DF-0246-BE12-B12E97D7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02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7DCE1C-03BD-BD44-B0A2-57B988FB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A62DE-DC84-1440-AF36-18339E6B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AA636-FAE1-2944-8B4F-4A9AA9D1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27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406E-9578-0D4B-B67E-18BB9ECE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093E-7141-9C4A-9685-81F52E4E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E824A-35F3-E448-80A5-623526902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7626C-192B-864B-A619-982C6EFC2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11403-9D68-A943-A8B5-6BF7C02C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FF07-53B0-A244-8EA3-DC109AB5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68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1AB3F-2DEA-214B-B27C-582DB85F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3BDCE-69EB-CC40-B514-7DF6FA129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B99BC-0C6B-0B49-ABAE-1CB3D577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2EE1D-4F17-1044-9FE0-D78AB78DD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F402-EBA2-584C-A44B-5D0BCA28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2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BA99-5460-554F-A3F9-F0E9547B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7DA09-ACC5-DF43-8919-B0E9F597C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CA1C1-521F-ED4D-8C45-6B88F5F05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36B46-14F9-5447-BFA6-17B6E3AE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BD7A7-0D6E-494E-B49D-93810863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8DE37-C1AE-B54E-A3AE-27C9CF24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96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0635-6D60-2845-B3FF-3C9DCBAF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F841A-A2FD-ED44-AA14-C5D31A033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EEABD-35FF-A04B-9201-1BE3441B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92D2C-86D7-AD40-B770-EFE433C4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F1A7-AC7D-CD45-8784-6388C8C1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08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BBB44-BDE0-6747-B13E-8966E76AD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4CDA1-46DB-3D4D-8DFF-6866CF07A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18825-2E89-F141-AD1C-89A2E8C8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BFB7-D692-7349-8ECB-BD17D35E5487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F593B-B4FC-E94E-9FF3-3D4E0AAE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3A8B-B00C-0E4D-8AA2-22D86306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34B32-F3CC-324F-9162-FD5D2DDD2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7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F9A3-F64B-9345-A737-FA9069FD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FDD1F-0BAA-A940-9BF8-35C31AC6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D93B7-B779-DA4F-BC85-E7A92BE8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C8100-39FF-1F45-A806-0A28F8AE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B3D67-CB4F-CC44-A8A9-CD2EBD36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6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A71FD-22B5-9D4E-9A90-B29969C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033A-A7BE-FE48-80D2-B6AB7AA1E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76C29-A587-C44C-8799-8BB3156E4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C7D7F-AA6B-0B4A-BF3C-7BE41798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EFB17-4A5E-F64C-8735-8AA74DA7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99097-C666-9848-860A-AC2A5A075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4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168-3CC6-024D-8BE3-F13637F3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4E98E-F2A8-1E40-9FE8-8FBECD82D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EB1E3-CCE9-AC4D-AFEA-CDE08323C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3B01E-145C-AF4B-A371-F2983DC6F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C4C59-7A45-0E43-BD64-858B86B7A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0E0890-CEAE-1E41-90CA-2E6C7637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77A1C-F87F-514C-9BFB-11280585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22545F-0496-A54B-BEE9-9D630478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5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F6E8-6E9C-E148-BB44-29017002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518F1-2C77-AE48-8515-8CF9D910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43BA4-1CFA-FD4E-9EF9-E9A4CAAB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B8AED-EEE4-5341-BB71-BF7DADEF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3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0CB52-6FAF-2C4C-AF4D-EBBACED5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36303-4683-B94B-B588-39538B8B3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6F5B7-DE8F-F448-90B7-3E25252E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3A82-C3C3-5346-847C-AFA741D93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49030-74CF-D94E-8DE5-E723911D2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98CC4-04BD-7A4C-A212-36D24D58D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CD9E7-4537-A24E-B054-56A74A0A0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AECD1-946A-704C-B9A5-32479852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E68AF-0C5A-7249-962E-9EB697E9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1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692F8-BD0B-0240-9D97-EA435D85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E75F6-2BBF-B048-8200-43408992D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929C5-84F0-F742-ABEE-6AF6C3104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FA908-A136-2C44-9AC1-B0E99CE6C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07877-8D74-6A4C-B9C7-05BD7BD9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24601-140D-D54C-8D20-6BA2CE7D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50694-D22E-664E-893F-69084BF8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65125"/>
            <a:ext cx="104546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C50B1-4287-164C-AB7B-04A1283A9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2407919"/>
            <a:ext cx="10454640" cy="3769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8518-2A1A-654E-9F7B-29FD7BE21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5B2A6-14B8-524E-BFFF-7363C4453E2E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35375-028F-A545-B962-4C411B564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1856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6AF37-0FD2-DD42-BBFA-0FCF5C2B4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60080" y="63728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3AA42-4458-AF4A-B1F7-F7F945EE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6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12C2D-035A-BB49-A58E-38923A65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6565D-C31E-5A47-A79A-32080FDE0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A8355-72DC-924B-A86C-E99482C4D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C1C7BFB7-D692-7349-8ECB-BD17D35E5487}" type="datetimeFigureOut">
              <a:rPr lang="en-US" smtClean="0"/>
              <a:pPr/>
              <a:t>5/12/21</a:t>
            </a:fld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A3A7-4C5E-B44C-9D03-F5F63FBD3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9580-525B-EE41-8E9A-4DA0A4768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4C834B32-F3CC-324F-9162-FD5D2DDD234F}" type="slidenum">
              <a:rPr lang="en-US" smtClean="0"/>
              <a:pPr/>
              <a:t>‹#›</a:t>
            </a:fld>
            <a:endParaRPr lang="en-US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823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A357-3164-5C45-9B48-DB2EE5623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856" y="1867927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 err="1"/>
              <a:t>Landlab</a:t>
            </a:r>
            <a:r>
              <a:rPr lang="en-US" sz="5400" dirty="0"/>
              <a:t> –</a:t>
            </a:r>
            <a:r>
              <a:rPr lang="en-US" sz="5400" dirty="0" err="1"/>
              <a:t>Terrainbento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45E22-48D3-0045-8285-9AFF1C75A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2" b="1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39C04BD-B72B-2847-9669-C62EC6476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1200" y="3859912"/>
            <a:ext cx="6400800" cy="1752600"/>
          </a:xfrm>
        </p:spPr>
        <p:txBody>
          <a:bodyPr/>
          <a:lstStyle/>
          <a:p>
            <a:r>
              <a:rPr lang="en-US" dirty="0"/>
              <a:t>GSA Short Course</a:t>
            </a:r>
          </a:p>
          <a:p>
            <a:r>
              <a:rPr lang="en-US" dirty="0"/>
              <a:t>October 2020</a:t>
            </a:r>
          </a:p>
          <a:p>
            <a:r>
              <a:rPr lang="en-US" dirty="0"/>
              <a:t>Benjamin </a:t>
            </a:r>
            <a:r>
              <a:rPr lang="en-US" dirty="0" err="1"/>
              <a:t>Campforts</a:t>
            </a:r>
            <a:endParaRPr lang="en-US" dirty="0"/>
          </a:p>
        </p:txBody>
      </p:sp>
      <p:sp>
        <p:nvSpPr>
          <p:cNvPr id="6" name="Tekstvak 4">
            <a:extLst>
              <a:ext uri="{FF2B5EF4-FFF2-40B4-BE49-F238E27FC236}">
                <a16:creationId xmlns:a16="http://schemas.microsoft.com/office/drawing/2014/main" id="{0DDD3DF6-1B8B-F34D-9968-E570BFC7BD41}"/>
              </a:ext>
            </a:extLst>
          </p:cNvPr>
          <p:cNvSpPr txBox="1"/>
          <p:nvPr/>
        </p:nvSpPr>
        <p:spPr>
          <a:xfrm>
            <a:off x="8660266" y="5455461"/>
            <a:ext cx="1988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Gill Sans MT" panose="020B0502020104020203" pitchFamily="34" charset="77"/>
              </a:rPr>
              <a:t>@CSDMS</a:t>
            </a:r>
          </a:p>
          <a:p>
            <a:r>
              <a:rPr lang="en-GB" sz="2400" dirty="0">
                <a:latin typeface="Gill Sans MT" panose="020B0502020104020203" pitchFamily="34" charset="77"/>
              </a:rPr>
              <a:t>@</a:t>
            </a:r>
            <a:r>
              <a:rPr lang="en-GB" sz="2400" dirty="0" err="1">
                <a:latin typeface="Gill Sans MT" panose="020B0502020104020203" pitchFamily="34" charset="77"/>
              </a:rPr>
              <a:t>BenjaminCa</a:t>
            </a:r>
            <a:endParaRPr lang="en-GB" sz="2400" dirty="0">
              <a:latin typeface="Gill Sans MT" panose="020B0502020104020203" pitchFamily="34" charset="77"/>
            </a:endParaRPr>
          </a:p>
        </p:txBody>
      </p:sp>
      <p:pic>
        <p:nvPicPr>
          <p:cNvPr id="7" name="Afbeelding 2">
            <a:extLst>
              <a:ext uri="{FF2B5EF4-FFF2-40B4-BE49-F238E27FC236}">
                <a16:creationId xmlns:a16="http://schemas.microsoft.com/office/drawing/2014/main" id="{3F037588-B9A9-FC47-83A3-48418FC4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184" y="5395488"/>
            <a:ext cx="815550" cy="8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9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90CD-5470-0747-BFA6-B416B4CC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Terrainbento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475DA-8E02-E646-B42F-6C1D5F9AB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100 % unit test coverage </a:t>
            </a:r>
          </a:p>
          <a:p>
            <a:r>
              <a:rPr lang="en-US" dirty="0"/>
              <a:t>numerical comparison with analytical solutions for process models </a:t>
            </a:r>
          </a:p>
          <a:p>
            <a:r>
              <a:rPr lang="en-US" dirty="0"/>
              <a:t>continuous integration testing </a:t>
            </a:r>
          </a:p>
          <a:p>
            <a:r>
              <a:rPr lang="en-US" dirty="0"/>
              <a:t>We support future users and developers with introductory </a:t>
            </a:r>
            <a:r>
              <a:rPr lang="en-US" dirty="0" err="1"/>
              <a:t>Jupyter</a:t>
            </a:r>
            <a:r>
              <a:rPr lang="en-US" dirty="0"/>
              <a:t> notebooks and a template for creating new </a:t>
            </a:r>
            <a:r>
              <a:rPr lang="en-US" dirty="0" err="1"/>
              <a:t>terrainbento</a:t>
            </a:r>
            <a:r>
              <a:rPr lang="en-US" dirty="0"/>
              <a:t> model programs. </a:t>
            </a:r>
          </a:p>
        </p:txBody>
      </p:sp>
    </p:spTree>
    <p:extLst>
      <p:ext uri="{BB962C8B-B14F-4D97-AF65-F5344CB8AC3E}">
        <p14:creationId xmlns:p14="http://schemas.microsoft.com/office/powerpoint/2010/main" val="158161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32541-783F-154F-9E3F-0D7DF12A0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9450" y="2362994"/>
            <a:ext cx="575310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36324-E1FE-034D-8BE7-354D6B75B77D}"/>
              </a:ext>
            </a:extLst>
          </p:cNvPr>
          <p:cNvSpPr txBox="1"/>
          <p:nvPr/>
        </p:nvSpPr>
        <p:spPr>
          <a:xfrm>
            <a:off x="5714416" y="1033740"/>
            <a:ext cx="226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Level of sophistication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7C118-B57F-5949-8D16-2AB229785DB9}"/>
              </a:ext>
            </a:extLst>
          </p:cNvPr>
          <p:cNvSpPr/>
          <p:nvPr/>
        </p:nvSpPr>
        <p:spPr>
          <a:xfrm>
            <a:off x="5081359" y="1777484"/>
            <a:ext cx="3534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more realism BUT more parameters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EEE9B82-5E46-ED4C-BD95-3D616B4DD71A}"/>
              </a:ext>
            </a:extLst>
          </p:cNvPr>
          <p:cNvSpPr/>
          <p:nvPr/>
        </p:nvSpPr>
        <p:spPr>
          <a:xfrm>
            <a:off x="6281770" y="1423590"/>
            <a:ext cx="1133475" cy="3333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4BB276-DA28-B64A-915E-23929CCC9216}"/>
              </a:ext>
            </a:extLst>
          </p:cNvPr>
          <p:cNvCxnSpPr/>
          <p:nvPr/>
        </p:nvCxnSpPr>
        <p:spPr>
          <a:xfrm>
            <a:off x="3219450" y="2790497"/>
            <a:ext cx="0" cy="203375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7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D28B0-F367-6940-9B79-40F80A20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95250"/>
            <a:ext cx="79756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9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299A-CE4D-7C48-BFD8-FF917464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3AAEF-427F-F341-94DE-2DD5C9985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social-media friendly GIF of a LEM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DA8BF-E1C6-224C-B927-6C5A6589C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840" y="2215686"/>
            <a:ext cx="6144320" cy="40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0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6CCE-5760-0B4F-AA77-4A4BC23D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Dictionaries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7D71E-EEFE-0B40-B0DC-D01F3A65C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type</a:t>
            </a:r>
          </a:p>
          <a:p>
            <a:r>
              <a:rPr lang="en-US" dirty="0"/>
              <a:t>Unlike sequences, which are indexed by a range of numbers, dictionaries are indexed by </a:t>
            </a:r>
            <a:r>
              <a:rPr lang="en-US" i="1" dirty="0"/>
              <a:t>keys</a:t>
            </a:r>
          </a:p>
          <a:p>
            <a:r>
              <a:rPr lang="en-US" dirty="0"/>
              <a:t>keys are unique (within one dictionary)</a:t>
            </a:r>
          </a:p>
          <a:p>
            <a:r>
              <a:rPr lang="en-US" i="1" dirty="0"/>
              <a:t>key: value</a:t>
            </a:r>
            <a:r>
              <a:rPr lang="en-US" dirty="0"/>
              <a:t> pairs</a:t>
            </a:r>
          </a:p>
          <a:p>
            <a:r>
              <a:rPr lang="en-US" dirty="0"/>
              <a:t>A pair of braces creates an empty dictionary: {}. Placing a comma-separated list of </a:t>
            </a:r>
            <a:r>
              <a:rPr lang="en-US" dirty="0" err="1"/>
              <a:t>key:value</a:t>
            </a:r>
            <a:r>
              <a:rPr lang="en-US" dirty="0"/>
              <a:t> pairs within the braces adds initial </a:t>
            </a:r>
            <a:r>
              <a:rPr lang="en-US" dirty="0" err="1"/>
              <a:t>key:value</a:t>
            </a:r>
            <a:r>
              <a:rPr lang="en-US" dirty="0"/>
              <a:t> pairs to the dictionary; this is also the way dictionaries are written on output.</a:t>
            </a:r>
          </a:p>
          <a:p>
            <a:r>
              <a:rPr lang="en-US" dirty="0"/>
              <a:t>Performing list(d) on a dictionary returns a list</a:t>
            </a:r>
          </a:p>
        </p:txBody>
      </p:sp>
    </p:spTree>
    <p:extLst>
      <p:ext uri="{BB962C8B-B14F-4D97-AF65-F5344CB8AC3E}">
        <p14:creationId xmlns:p14="http://schemas.microsoft.com/office/powerpoint/2010/main" val="481029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4C87-A882-0E4D-B1EA-768C4883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5FB89-4C6B-0848-ABA4-43EA47D2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you use LEMs? Because they: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provide insight into the geomorphic history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create testable predictions of landform development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demonstrate the consequences of current geomorphic process theory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spark imagination through hypothetical scenarios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3C1D-3025-DA4A-938F-409B7915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Terrainbento</a:t>
            </a:r>
            <a:r>
              <a:rPr lang="en-US" dirty="0"/>
              <a:t>: multi-model analysis in Earth surface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38838-0D55-2349-8439-0A5B71C1E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Why LEMs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provide insight into the geomorphic history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create testable predictions of landform development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demonstrate the consequences of current geomorphic process theory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spark imagination through hypothetical scenarios</a:t>
            </a:r>
          </a:p>
        </p:txBody>
      </p:sp>
    </p:spTree>
    <p:extLst>
      <p:ext uri="{BB962C8B-B14F-4D97-AF65-F5344CB8AC3E}">
        <p14:creationId xmlns:p14="http://schemas.microsoft.com/office/powerpoint/2010/main" val="2776852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31AA-A08D-0E43-9B27-9210C3EE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Terrainbento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3605A-CC4B-F244-AFD0-B9C6EB43A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 last decades </a:t>
            </a:r>
          </a:p>
          <a:p>
            <a:pPr lvl="1">
              <a:buFont typeface="Wingdings" pitchFamily="2" charset="2"/>
              <a:buChar char="è"/>
            </a:pPr>
            <a:r>
              <a:rPr lang="en-US" dirty="0"/>
              <a:t>many alternative formulations for the redistribution of mass by Earth surface processes, </a:t>
            </a:r>
          </a:p>
          <a:p>
            <a:pPr lvl="1">
              <a:buFont typeface="Wingdings" pitchFamily="2" charset="2"/>
              <a:buChar char="è"/>
            </a:pPr>
            <a:r>
              <a:rPr lang="en-US" dirty="0"/>
              <a:t>relatively few studies have systematically compared and tested these alternative equations</a:t>
            </a:r>
          </a:p>
        </p:txBody>
      </p:sp>
    </p:spTree>
    <p:extLst>
      <p:ext uri="{BB962C8B-B14F-4D97-AF65-F5344CB8AC3E}">
        <p14:creationId xmlns:p14="http://schemas.microsoft.com/office/powerpoint/2010/main" val="17645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9A5EF4-EE15-6042-B996-EE11CC4E4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800" y="1139824"/>
            <a:ext cx="8244399" cy="48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0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9A5EF4-EE15-6042-B996-EE11CC4E4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3800" y="1139824"/>
            <a:ext cx="8244399" cy="4860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A02609-651D-C047-8FCD-A19429519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421" y="3951957"/>
            <a:ext cx="2173288" cy="18090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04C2C9-F581-6A46-9122-4CCB78ECE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751" y="3951957"/>
            <a:ext cx="1428669" cy="1809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20B03-0878-B44E-BBAB-0314A7711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704" y="3953060"/>
            <a:ext cx="1909046" cy="1807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7F659-1068-EA48-8B5B-A4B23BF63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709" y="3951957"/>
            <a:ext cx="1486671" cy="18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1F1AA-2A85-6942-AFA6-E85AE6F0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Terrainbento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40C4-DC9F-D04C-B2F5-E9930766D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Python </a:t>
            </a:r>
            <a:r>
              <a:rPr lang="en-US" i="1" dirty="0">
                <a:solidFill>
                  <a:srgbClr val="92D050"/>
                </a:solidFill>
              </a:rPr>
              <a:t>package </a:t>
            </a:r>
            <a:r>
              <a:rPr lang="en-US" dirty="0"/>
              <a:t>that enables</a:t>
            </a:r>
          </a:p>
          <a:p>
            <a:pPr lvl="1"/>
            <a:r>
              <a:rPr lang="en-US" dirty="0"/>
              <a:t>multi-model comparison</a:t>
            </a:r>
          </a:p>
          <a:p>
            <a:pPr lvl="1"/>
            <a:r>
              <a:rPr lang="en-US" dirty="0"/>
              <a:t>sensitivity analysis</a:t>
            </a:r>
          </a:p>
          <a:p>
            <a:pPr lvl="1"/>
            <a:r>
              <a:rPr lang="en-US" dirty="0"/>
              <a:t>calibration of Earth surface process models</a:t>
            </a:r>
          </a:p>
        </p:txBody>
      </p:sp>
    </p:spTree>
    <p:extLst>
      <p:ext uri="{BB962C8B-B14F-4D97-AF65-F5344CB8AC3E}">
        <p14:creationId xmlns:p14="http://schemas.microsoft.com/office/powerpoint/2010/main" val="25756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8A5A-1C9E-0D43-9FA4-33E69602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Terrainbento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8BC11-171C-D140-82CF-78A8E16E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set of </a:t>
            </a:r>
            <a:r>
              <a:rPr lang="en-US" i="1" dirty="0">
                <a:solidFill>
                  <a:srgbClr val="92D050"/>
                </a:solidFill>
              </a:rPr>
              <a:t>28 model programs </a:t>
            </a:r>
            <a:r>
              <a:rPr lang="en-US" dirty="0"/>
              <a:t>that implement alternative transport laws related to four process elements: </a:t>
            </a:r>
          </a:p>
          <a:p>
            <a:pPr lvl="1"/>
            <a:r>
              <a:rPr lang="en-US" dirty="0"/>
              <a:t>hillslope processes</a:t>
            </a:r>
          </a:p>
          <a:p>
            <a:pPr lvl="1"/>
            <a:r>
              <a:rPr lang="en-US" dirty="0"/>
              <a:t>surface-water hydrology</a:t>
            </a:r>
          </a:p>
          <a:p>
            <a:pPr lvl="1"/>
            <a:r>
              <a:rPr lang="en-US" dirty="0"/>
              <a:t>erosion by flowing water</a:t>
            </a:r>
          </a:p>
          <a:p>
            <a:pPr lvl="1"/>
            <a:r>
              <a:rPr lang="en-US" dirty="0"/>
              <a:t>material properties</a:t>
            </a:r>
          </a:p>
          <a:p>
            <a:pPr lvl="1"/>
            <a:endParaRPr lang="en-US" dirty="0"/>
          </a:p>
          <a:p>
            <a:r>
              <a:rPr lang="en-US" dirty="0"/>
              <a:t>The 28 model programs are a systematic subset of the 2048 possible numerical models associated with 11 binary choices. </a:t>
            </a:r>
          </a:p>
          <a:p>
            <a:pPr lvl="1"/>
            <a:r>
              <a:rPr lang="en-US" dirty="0"/>
              <a:t>Each binary choice is related to one of these four elements – for example, the use of linear or nonlinear hillslope diffusion.</a:t>
            </a:r>
          </a:p>
        </p:txBody>
      </p:sp>
    </p:spTree>
    <p:extLst>
      <p:ext uri="{BB962C8B-B14F-4D97-AF65-F5344CB8AC3E}">
        <p14:creationId xmlns:p14="http://schemas.microsoft.com/office/powerpoint/2010/main" val="83015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1A62-93A3-8B4C-B73C-79A16B80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Terrainbento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F6EC-B435-1047-8B28-65B92B7F3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base classes </a:t>
            </a:r>
            <a:r>
              <a:rPr lang="en-US" dirty="0"/>
              <a:t>that treat the elements common to all numerical models (such as input/output and boundary conditions) make it possible to create a new numerical model without reinventing these common methods</a:t>
            </a:r>
          </a:p>
          <a:p>
            <a:r>
              <a:rPr lang="en-US" dirty="0" err="1"/>
              <a:t>Terrainbento</a:t>
            </a:r>
            <a:r>
              <a:rPr lang="en-US" dirty="0"/>
              <a:t> is built </a:t>
            </a:r>
            <a:r>
              <a:rPr lang="en-US" dirty="0">
                <a:solidFill>
                  <a:srgbClr val="92D050"/>
                </a:solidFill>
              </a:rPr>
              <a:t>on top of the </a:t>
            </a:r>
            <a:r>
              <a:rPr lang="en-US" dirty="0" err="1">
                <a:solidFill>
                  <a:srgbClr val="92D050"/>
                </a:solidFill>
              </a:rPr>
              <a:t>Landlab</a:t>
            </a:r>
            <a:r>
              <a:rPr lang="en-US" dirty="0">
                <a:solidFill>
                  <a:srgbClr val="92D050"/>
                </a:solidFill>
              </a:rPr>
              <a:t> framework </a:t>
            </a:r>
            <a:r>
              <a:rPr lang="en-US" dirty="0"/>
              <a:t>such that new </a:t>
            </a:r>
            <a:r>
              <a:rPr lang="en-US" dirty="0" err="1"/>
              <a:t>Landlab</a:t>
            </a:r>
            <a:r>
              <a:rPr lang="en-US" dirty="0"/>
              <a:t> components directly support the creation of new </a:t>
            </a:r>
            <a:r>
              <a:rPr lang="en-US" dirty="0" err="1"/>
              <a:t>terrainbento</a:t>
            </a:r>
            <a:r>
              <a:rPr lang="en-US" dirty="0"/>
              <a:t> model programs.</a:t>
            </a:r>
          </a:p>
        </p:txBody>
      </p:sp>
    </p:spTree>
    <p:extLst>
      <p:ext uri="{BB962C8B-B14F-4D97-AF65-F5344CB8AC3E}">
        <p14:creationId xmlns:p14="http://schemas.microsoft.com/office/powerpoint/2010/main" val="4855438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628</Words>
  <Application>Microsoft Macintosh PowerPoint</Application>
  <PresentationFormat>Widescreen</PresentationFormat>
  <Paragraphs>77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Custom Design</vt:lpstr>
      <vt:lpstr>1_Custom Design</vt:lpstr>
      <vt:lpstr>Landlab –Terrainbento </vt:lpstr>
      <vt:lpstr>PowerPoint Presentation</vt:lpstr>
      <vt:lpstr>Terrainbento: multi-model analysis in Earth surface dynamics</vt:lpstr>
      <vt:lpstr>Why Terrainbento</vt:lpstr>
      <vt:lpstr>PowerPoint Presentation</vt:lpstr>
      <vt:lpstr>PowerPoint Presentation</vt:lpstr>
      <vt:lpstr>What is Terrainbento</vt:lpstr>
      <vt:lpstr>What is Terrainbento</vt:lpstr>
      <vt:lpstr>What is Terrainbento</vt:lpstr>
      <vt:lpstr>What is Terrainbento</vt:lpstr>
      <vt:lpstr>PowerPoint Presentation</vt:lpstr>
      <vt:lpstr>PowerPoint Presentation</vt:lpstr>
      <vt:lpstr>Goal of the day</vt:lpstr>
      <vt:lpstr>Dictionaries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Landlab –Terrainbento </dc:title>
  <dc:creator>Benjamin Campforts</dc:creator>
  <cp:lastModifiedBy>Benjamin Campforts</cp:lastModifiedBy>
  <cp:revision>12</cp:revision>
  <dcterms:created xsi:type="dcterms:W3CDTF">2020-10-19T15:57:16Z</dcterms:created>
  <dcterms:modified xsi:type="dcterms:W3CDTF">2021-05-12T18:30:03Z</dcterms:modified>
</cp:coreProperties>
</file>